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Lst>
  <p:notesMasterIdLst>
    <p:notesMasterId r:id="rId7"/>
  </p:notesMasterIdLst>
  <p:sldSz cx="14630400" cy="8229600"/>
  <p:notesSz cx="8229600" cy="14630400"/>
  <p:embeddedFontLst>
    <p:embeddedFont>
      <p:font typeface="Outfit Extra Bold"/>
      <p:regular r:id="rId12"/>
    </p:embeddedFont>
    <p:embeddedFont>
      <p:font typeface="Arimo"/>
      <p:regular r:id="rId13"/>
    </p:embeddedFont>
    <p:embeddedFont>
      <p:font typeface="Arimo"/>
      <p:regular r:id="rId14"/>
    </p:embeddedFont>
    <p:embeddedFont>
      <p:font typeface="Arimo"/>
      <p:regular r:id="rId15"/>
    </p:embeddedFont>
    <p:embeddedFont>
      <p:font typeface="Arimo"/>
      <p:regular r:id="rId1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2" Type="http://schemas.openxmlformats.org/officeDocument/2006/relationships/font" Target="fonts/font1.fntdata"/><Relationship Id="rId13" Type="http://schemas.openxmlformats.org/officeDocument/2006/relationships/font" Target="fonts/font2.fntdata"/><Relationship Id="rId14" Type="http://schemas.openxmlformats.org/officeDocument/2006/relationships/font" Target="fonts/font3.fntdata"/><Relationship Id="rId15" Type="http://schemas.openxmlformats.org/officeDocument/2006/relationships/font" Target="fonts/font4.fntdata"/><Relationship Id="rId16" Type="http://schemas.openxmlformats.org/officeDocument/2006/relationships/font" Target="fonts/font5.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4-1.png>
</file>

<file path=ppt/media/image-4-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2-8.png"/><Relationship Id="rId9" Type="http://schemas.openxmlformats.org/officeDocument/2006/relationships/slideLayout" Target="../slideLayouts/slideLayout3.xml"/><Relationship Id="rId10"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01622"/>
            <a:ext cx="7440454" cy="708779"/>
          </a:xfrm>
          <a:prstGeom prst="rect">
            <a:avLst/>
          </a:prstGeom>
          <a:noFill/>
          <a:ln/>
        </p:spPr>
        <p:txBody>
          <a:bodyPr wrap="none" lIns="0" tIns="0" rIns="0" bIns="0" rtlCol="0" anchor="t"/>
          <a:lstStyle/>
          <a:p>
            <a:pPr algn="l" indent="0" marL="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School Management System</a:t>
            </a:r>
            <a:endParaRPr lang="en-US" sz="4450" dirty="0"/>
          </a:p>
        </p:txBody>
      </p:sp>
      <p:sp>
        <p:nvSpPr>
          <p:cNvPr id="4" name="Text 1"/>
          <p:cNvSpPr/>
          <p:nvPr/>
        </p:nvSpPr>
        <p:spPr>
          <a:xfrm>
            <a:off x="793790" y="3550563"/>
            <a:ext cx="7556421" cy="2177415"/>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A comprehensive digital solution designed to streamline educational administration by managing students, teachers, classes, subjects, enrollments, and attendance tracking. This robust system combines the power of MySQL for reliable data storage, Java for business logic through Plain Old Java Objects (POJOs), JDBC for seamless database connectivity, and Java Swing for an intuitive desktop interface.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396835" y="311825"/>
            <a:ext cx="5267563" cy="283488"/>
          </a:xfrm>
          <a:prstGeom prst="rect">
            <a:avLst/>
          </a:prstGeom>
          <a:noFill/>
          <a:ln/>
        </p:spPr>
        <p:txBody>
          <a:bodyPr wrap="none" lIns="0" tIns="0" rIns="0" bIns="0" rtlCol="0" anchor="t"/>
          <a:lstStyle/>
          <a:p>
            <a:pPr algn="l" indent="0" marL="0">
              <a:lnSpc>
                <a:spcPts val="2200"/>
              </a:lnSpc>
              <a:buNone/>
            </a:pPr>
            <a:r>
              <a:rPr lang="en-US" sz="1750" b="1" dirty="0">
                <a:solidFill>
                  <a:srgbClr val="231971"/>
                </a:solidFill>
                <a:latin typeface="Outfit Extra Bold" pitchFamily="34" charset="0"/>
                <a:ea typeface="Outfit Extra Bold" pitchFamily="34" charset="-122"/>
                <a:cs typeface="Outfit Extra Bold" pitchFamily="34" charset="-120"/>
              </a:rPr>
              <a:t>Core Java Components: POJOs for Data Modeling</a:t>
            </a:r>
            <a:endParaRPr lang="en-US" sz="1750" dirty="0"/>
          </a:p>
        </p:txBody>
      </p:sp>
      <p:sp>
        <p:nvSpPr>
          <p:cNvPr id="3" name="Text 1"/>
          <p:cNvSpPr/>
          <p:nvPr/>
        </p:nvSpPr>
        <p:spPr>
          <a:xfrm>
            <a:off x="396835" y="867370"/>
            <a:ext cx="8191262" cy="362903"/>
          </a:xfrm>
          <a:prstGeom prst="rect">
            <a:avLst/>
          </a:prstGeom>
          <a:noFill/>
          <a:ln/>
        </p:spPr>
        <p:txBody>
          <a:bodyPr wrap="squar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Plain Old Java Objects serve as the architectural foundation of our application, representing real-world entities in clean, object-oriented code. Each POJO encapsulates specific attributes with corresponding getters and setters, enabling modular and maintainable data handling throughout the application.</a:t>
            </a:r>
            <a:endParaRPr lang="en-US" sz="850" dirty="0"/>
          </a:p>
        </p:txBody>
      </p:sp>
      <p:sp>
        <p:nvSpPr>
          <p:cNvPr id="4" name="Shape 2"/>
          <p:cNvSpPr/>
          <p:nvPr/>
        </p:nvSpPr>
        <p:spPr>
          <a:xfrm>
            <a:off x="396835" y="1357789"/>
            <a:ext cx="8191262" cy="1167408"/>
          </a:xfrm>
          <a:prstGeom prst="roundRect">
            <a:avLst>
              <a:gd name="adj" fmla="val 4080"/>
            </a:avLst>
          </a:prstGeom>
          <a:solidFill>
            <a:srgbClr val="E9E6FA"/>
          </a:solidFill>
          <a:ln w="7620">
            <a:solidFill>
              <a:srgbClr val="BDB8DF"/>
            </a:solidFill>
            <a:prstDash val="solid"/>
          </a:ln>
        </p:spPr>
      </p:sp>
      <p:sp>
        <p:nvSpPr>
          <p:cNvPr id="5" name="Shape 3"/>
          <p:cNvSpPr/>
          <p:nvPr/>
        </p:nvSpPr>
        <p:spPr>
          <a:xfrm>
            <a:off x="517803" y="1478756"/>
            <a:ext cx="340162" cy="340162"/>
          </a:xfrm>
          <a:prstGeom prst="roundRect">
            <a:avLst>
              <a:gd name="adj" fmla="val 26878621"/>
            </a:avLst>
          </a:prstGeom>
          <a:solidFill>
            <a:srgbClr val="5E4CE6"/>
          </a:solidFill>
          <a:ln/>
        </p:spPr>
      </p:sp>
      <p:pic>
        <p:nvPicPr>
          <p:cNvPr id="6" name="Image 0" descr="preencoded.png">    </p:cNvPr>
          <p:cNvPicPr>
            <a:picLocks noChangeAspect="1"/>
          </p:cNvPicPr>
          <p:nvPr/>
        </p:nvPicPr>
        <p:blipFill>
          <a:blip r:embed="rId1"/>
          <a:stretch>
            <a:fillRect/>
          </a:stretch>
        </p:blipFill>
        <p:spPr>
          <a:xfrm>
            <a:off x="611386" y="1553170"/>
            <a:ext cx="152995" cy="191333"/>
          </a:xfrm>
          <a:prstGeom prst="rect">
            <a:avLst/>
          </a:prstGeom>
        </p:spPr>
      </p:pic>
      <p:sp>
        <p:nvSpPr>
          <p:cNvPr id="7" name="Text 4"/>
          <p:cNvSpPr/>
          <p:nvPr/>
        </p:nvSpPr>
        <p:spPr>
          <a:xfrm>
            <a:off x="517803" y="1932265"/>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Student</a:t>
            </a:r>
            <a:endParaRPr lang="en-US" sz="1100" dirty="0"/>
          </a:p>
        </p:txBody>
      </p:sp>
      <p:sp>
        <p:nvSpPr>
          <p:cNvPr id="8" name="Text 5"/>
          <p:cNvSpPr/>
          <p:nvPr/>
        </p:nvSpPr>
        <p:spPr>
          <a:xfrm>
            <a:off x="517803" y="2222778"/>
            <a:ext cx="7949327"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ID, name, class assignment, contact information, enrollment status</a:t>
            </a:r>
            <a:endParaRPr lang="en-US" sz="850" dirty="0"/>
          </a:p>
        </p:txBody>
      </p:sp>
      <p:sp>
        <p:nvSpPr>
          <p:cNvPr id="9" name="Shape 6"/>
          <p:cNvSpPr/>
          <p:nvPr/>
        </p:nvSpPr>
        <p:spPr>
          <a:xfrm>
            <a:off x="396835" y="2638544"/>
            <a:ext cx="8191262" cy="1167408"/>
          </a:xfrm>
          <a:prstGeom prst="roundRect">
            <a:avLst>
              <a:gd name="adj" fmla="val 4080"/>
            </a:avLst>
          </a:prstGeom>
          <a:solidFill>
            <a:srgbClr val="E9E6FA"/>
          </a:solidFill>
          <a:ln w="7620">
            <a:solidFill>
              <a:srgbClr val="BDB8DF"/>
            </a:solidFill>
            <a:prstDash val="solid"/>
          </a:ln>
        </p:spPr>
      </p:sp>
      <p:sp>
        <p:nvSpPr>
          <p:cNvPr id="10" name="Shape 7"/>
          <p:cNvSpPr/>
          <p:nvPr/>
        </p:nvSpPr>
        <p:spPr>
          <a:xfrm>
            <a:off x="517803" y="2759512"/>
            <a:ext cx="340162" cy="340162"/>
          </a:xfrm>
          <a:prstGeom prst="roundRect">
            <a:avLst>
              <a:gd name="adj" fmla="val 26878621"/>
            </a:avLst>
          </a:prstGeom>
          <a:solidFill>
            <a:srgbClr val="5E4CE6"/>
          </a:solidFill>
          <a:ln/>
        </p:spPr>
      </p:sp>
      <p:pic>
        <p:nvPicPr>
          <p:cNvPr id="11" name="Image 1" descr="preencoded.png">    </p:cNvPr>
          <p:cNvPicPr>
            <a:picLocks noChangeAspect="1"/>
          </p:cNvPicPr>
          <p:nvPr/>
        </p:nvPicPr>
        <p:blipFill>
          <a:blip r:embed="rId2"/>
          <a:stretch>
            <a:fillRect/>
          </a:stretch>
        </p:blipFill>
        <p:spPr>
          <a:xfrm>
            <a:off x="611386" y="2833926"/>
            <a:ext cx="152995" cy="191333"/>
          </a:xfrm>
          <a:prstGeom prst="rect">
            <a:avLst/>
          </a:prstGeom>
        </p:spPr>
      </p:pic>
      <p:sp>
        <p:nvSpPr>
          <p:cNvPr id="12" name="Text 8"/>
          <p:cNvSpPr/>
          <p:nvPr/>
        </p:nvSpPr>
        <p:spPr>
          <a:xfrm>
            <a:off x="517803" y="3213021"/>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Teacher</a:t>
            </a:r>
            <a:endParaRPr lang="en-US" sz="1100" dirty="0"/>
          </a:p>
        </p:txBody>
      </p:sp>
      <p:sp>
        <p:nvSpPr>
          <p:cNvPr id="13" name="Text 9"/>
          <p:cNvSpPr/>
          <p:nvPr/>
        </p:nvSpPr>
        <p:spPr>
          <a:xfrm>
            <a:off x="517803" y="3503533"/>
            <a:ext cx="7949327"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ID, name, subject specialization, contact details, schedule</a:t>
            </a:r>
            <a:endParaRPr lang="en-US" sz="850" dirty="0"/>
          </a:p>
        </p:txBody>
      </p:sp>
      <p:sp>
        <p:nvSpPr>
          <p:cNvPr id="14" name="Shape 10"/>
          <p:cNvSpPr/>
          <p:nvPr/>
        </p:nvSpPr>
        <p:spPr>
          <a:xfrm>
            <a:off x="396835" y="3919299"/>
            <a:ext cx="8191262" cy="1167408"/>
          </a:xfrm>
          <a:prstGeom prst="roundRect">
            <a:avLst>
              <a:gd name="adj" fmla="val 4080"/>
            </a:avLst>
          </a:prstGeom>
          <a:solidFill>
            <a:srgbClr val="E9E6FA"/>
          </a:solidFill>
          <a:ln w="7620">
            <a:solidFill>
              <a:srgbClr val="BDB8DF"/>
            </a:solidFill>
            <a:prstDash val="solid"/>
          </a:ln>
        </p:spPr>
      </p:sp>
      <p:sp>
        <p:nvSpPr>
          <p:cNvPr id="15" name="Shape 11"/>
          <p:cNvSpPr/>
          <p:nvPr/>
        </p:nvSpPr>
        <p:spPr>
          <a:xfrm>
            <a:off x="517803" y="4040267"/>
            <a:ext cx="340162" cy="340162"/>
          </a:xfrm>
          <a:prstGeom prst="roundRect">
            <a:avLst>
              <a:gd name="adj" fmla="val 26878621"/>
            </a:avLst>
          </a:prstGeom>
          <a:solidFill>
            <a:srgbClr val="5E4CE6"/>
          </a:solidFill>
          <a:ln/>
        </p:spPr>
      </p:sp>
      <p:pic>
        <p:nvPicPr>
          <p:cNvPr id="16" name="Image 2" descr="preencoded.png">    </p:cNvPr>
          <p:cNvPicPr>
            <a:picLocks noChangeAspect="1"/>
          </p:cNvPicPr>
          <p:nvPr/>
        </p:nvPicPr>
        <p:blipFill>
          <a:blip r:embed="rId3"/>
          <a:stretch>
            <a:fillRect/>
          </a:stretch>
        </p:blipFill>
        <p:spPr>
          <a:xfrm>
            <a:off x="611386" y="4114681"/>
            <a:ext cx="152995" cy="191333"/>
          </a:xfrm>
          <a:prstGeom prst="rect">
            <a:avLst/>
          </a:prstGeom>
        </p:spPr>
      </p:pic>
      <p:sp>
        <p:nvSpPr>
          <p:cNvPr id="17" name="Text 12"/>
          <p:cNvSpPr/>
          <p:nvPr/>
        </p:nvSpPr>
        <p:spPr>
          <a:xfrm>
            <a:off x="517803" y="4493776"/>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Class</a:t>
            </a:r>
            <a:endParaRPr lang="en-US" sz="1100" dirty="0"/>
          </a:p>
        </p:txBody>
      </p:sp>
      <p:sp>
        <p:nvSpPr>
          <p:cNvPr id="18" name="Text 13"/>
          <p:cNvSpPr/>
          <p:nvPr/>
        </p:nvSpPr>
        <p:spPr>
          <a:xfrm>
            <a:off x="517803" y="4784288"/>
            <a:ext cx="7949327"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Class ID, grade level, section, capacity, assigned teacher</a:t>
            </a:r>
            <a:endParaRPr lang="en-US" sz="850" dirty="0"/>
          </a:p>
        </p:txBody>
      </p:sp>
      <p:sp>
        <p:nvSpPr>
          <p:cNvPr id="19" name="Shape 14"/>
          <p:cNvSpPr/>
          <p:nvPr/>
        </p:nvSpPr>
        <p:spPr>
          <a:xfrm>
            <a:off x="396835" y="5200055"/>
            <a:ext cx="8191262" cy="1167408"/>
          </a:xfrm>
          <a:prstGeom prst="roundRect">
            <a:avLst>
              <a:gd name="adj" fmla="val 4080"/>
            </a:avLst>
          </a:prstGeom>
          <a:solidFill>
            <a:srgbClr val="E9E6FA"/>
          </a:solidFill>
          <a:ln w="7620">
            <a:solidFill>
              <a:srgbClr val="BDB8DF"/>
            </a:solidFill>
            <a:prstDash val="solid"/>
          </a:ln>
        </p:spPr>
      </p:sp>
      <p:sp>
        <p:nvSpPr>
          <p:cNvPr id="20" name="Shape 15"/>
          <p:cNvSpPr/>
          <p:nvPr/>
        </p:nvSpPr>
        <p:spPr>
          <a:xfrm>
            <a:off x="517803" y="5321022"/>
            <a:ext cx="340162" cy="340162"/>
          </a:xfrm>
          <a:prstGeom prst="roundRect">
            <a:avLst>
              <a:gd name="adj" fmla="val 26878621"/>
            </a:avLst>
          </a:prstGeom>
          <a:solidFill>
            <a:srgbClr val="5E4CE6"/>
          </a:solidFill>
          <a:ln/>
        </p:spPr>
      </p:sp>
      <p:pic>
        <p:nvPicPr>
          <p:cNvPr id="21" name="Image 3" descr="preencoded.png">    </p:cNvPr>
          <p:cNvPicPr>
            <a:picLocks noChangeAspect="1"/>
          </p:cNvPicPr>
          <p:nvPr/>
        </p:nvPicPr>
        <p:blipFill>
          <a:blip r:embed="rId4"/>
          <a:stretch>
            <a:fillRect/>
          </a:stretch>
        </p:blipFill>
        <p:spPr>
          <a:xfrm>
            <a:off x="611386" y="5395436"/>
            <a:ext cx="152995" cy="191333"/>
          </a:xfrm>
          <a:prstGeom prst="rect">
            <a:avLst/>
          </a:prstGeom>
        </p:spPr>
      </p:pic>
      <p:sp>
        <p:nvSpPr>
          <p:cNvPr id="22" name="Text 16"/>
          <p:cNvSpPr/>
          <p:nvPr/>
        </p:nvSpPr>
        <p:spPr>
          <a:xfrm>
            <a:off x="517803" y="5774531"/>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Subject</a:t>
            </a:r>
            <a:endParaRPr lang="en-US" sz="1100" dirty="0"/>
          </a:p>
        </p:txBody>
      </p:sp>
      <p:sp>
        <p:nvSpPr>
          <p:cNvPr id="23" name="Text 17"/>
          <p:cNvSpPr/>
          <p:nvPr/>
        </p:nvSpPr>
        <p:spPr>
          <a:xfrm>
            <a:off x="517803" y="6065044"/>
            <a:ext cx="7949327"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Subject code, name, credit hours, department, prerequisites</a:t>
            </a:r>
            <a:endParaRPr lang="en-US" sz="850" dirty="0"/>
          </a:p>
        </p:txBody>
      </p:sp>
      <p:sp>
        <p:nvSpPr>
          <p:cNvPr id="24" name="Shape 18"/>
          <p:cNvSpPr/>
          <p:nvPr/>
        </p:nvSpPr>
        <p:spPr>
          <a:xfrm>
            <a:off x="396835" y="6480810"/>
            <a:ext cx="8191262" cy="1167408"/>
          </a:xfrm>
          <a:prstGeom prst="roundRect">
            <a:avLst>
              <a:gd name="adj" fmla="val 4080"/>
            </a:avLst>
          </a:prstGeom>
          <a:solidFill>
            <a:srgbClr val="E9E6FA"/>
          </a:solidFill>
          <a:ln w="7620">
            <a:solidFill>
              <a:srgbClr val="BDB8DF"/>
            </a:solidFill>
            <a:prstDash val="solid"/>
          </a:ln>
        </p:spPr>
      </p:sp>
      <p:sp>
        <p:nvSpPr>
          <p:cNvPr id="25" name="Shape 19"/>
          <p:cNvSpPr/>
          <p:nvPr/>
        </p:nvSpPr>
        <p:spPr>
          <a:xfrm>
            <a:off x="517803" y="6601778"/>
            <a:ext cx="340162" cy="340162"/>
          </a:xfrm>
          <a:prstGeom prst="roundRect">
            <a:avLst>
              <a:gd name="adj" fmla="val 26878621"/>
            </a:avLst>
          </a:prstGeom>
          <a:solidFill>
            <a:srgbClr val="5E4CE6"/>
          </a:solidFill>
          <a:ln/>
        </p:spPr>
      </p:sp>
      <p:pic>
        <p:nvPicPr>
          <p:cNvPr id="26" name="Image 4" descr="preencoded.png">    </p:cNvPr>
          <p:cNvPicPr>
            <a:picLocks noChangeAspect="1"/>
          </p:cNvPicPr>
          <p:nvPr/>
        </p:nvPicPr>
        <p:blipFill>
          <a:blip r:embed="rId5"/>
          <a:stretch>
            <a:fillRect/>
          </a:stretch>
        </p:blipFill>
        <p:spPr>
          <a:xfrm>
            <a:off x="611386" y="6676192"/>
            <a:ext cx="152995" cy="191333"/>
          </a:xfrm>
          <a:prstGeom prst="rect">
            <a:avLst/>
          </a:prstGeom>
        </p:spPr>
      </p:pic>
      <p:sp>
        <p:nvSpPr>
          <p:cNvPr id="27" name="Text 20"/>
          <p:cNvSpPr/>
          <p:nvPr/>
        </p:nvSpPr>
        <p:spPr>
          <a:xfrm>
            <a:off x="517803" y="7055287"/>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Enrollment</a:t>
            </a:r>
            <a:endParaRPr lang="en-US" sz="1100" dirty="0"/>
          </a:p>
        </p:txBody>
      </p:sp>
      <p:sp>
        <p:nvSpPr>
          <p:cNvPr id="28" name="Text 21"/>
          <p:cNvSpPr/>
          <p:nvPr/>
        </p:nvSpPr>
        <p:spPr>
          <a:xfrm>
            <a:off x="517803" y="7345799"/>
            <a:ext cx="7949327"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Links students to classes and subjects with enrollment dates</a:t>
            </a:r>
            <a:endParaRPr lang="en-US" sz="850" dirty="0"/>
          </a:p>
        </p:txBody>
      </p:sp>
      <p:sp>
        <p:nvSpPr>
          <p:cNvPr id="29" name="Shape 22"/>
          <p:cNvSpPr/>
          <p:nvPr/>
        </p:nvSpPr>
        <p:spPr>
          <a:xfrm>
            <a:off x="396835" y="7761565"/>
            <a:ext cx="8191262" cy="1167408"/>
          </a:xfrm>
          <a:prstGeom prst="roundRect">
            <a:avLst>
              <a:gd name="adj" fmla="val 4080"/>
            </a:avLst>
          </a:prstGeom>
          <a:solidFill>
            <a:srgbClr val="E9E6FA"/>
          </a:solidFill>
          <a:ln w="7620">
            <a:solidFill>
              <a:srgbClr val="BDB8DF"/>
            </a:solidFill>
            <a:prstDash val="solid"/>
          </a:ln>
        </p:spPr>
      </p:sp>
      <p:sp>
        <p:nvSpPr>
          <p:cNvPr id="30" name="Shape 23"/>
          <p:cNvSpPr/>
          <p:nvPr/>
        </p:nvSpPr>
        <p:spPr>
          <a:xfrm>
            <a:off x="517803" y="7882533"/>
            <a:ext cx="340162" cy="340162"/>
          </a:xfrm>
          <a:prstGeom prst="roundRect">
            <a:avLst>
              <a:gd name="adj" fmla="val 26878621"/>
            </a:avLst>
          </a:prstGeom>
          <a:solidFill>
            <a:srgbClr val="5E4CE6"/>
          </a:solidFill>
          <a:ln/>
        </p:spPr>
      </p:sp>
      <p:pic>
        <p:nvPicPr>
          <p:cNvPr id="31" name="Image 5" descr="preencoded.png">    </p:cNvPr>
          <p:cNvPicPr>
            <a:picLocks noChangeAspect="1"/>
          </p:cNvPicPr>
          <p:nvPr/>
        </p:nvPicPr>
        <p:blipFill>
          <a:blip r:embed="rId6"/>
          <a:stretch>
            <a:fillRect/>
          </a:stretch>
        </p:blipFill>
        <p:spPr>
          <a:xfrm>
            <a:off x="611386" y="7956947"/>
            <a:ext cx="152995" cy="191333"/>
          </a:xfrm>
          <a:prstGeom prst="rect">
            <a:avLst/>
          </a:prstGeom>
        </p:spPr>
      </p:pic>
      <p:sp>
        <p:nvSpPr>
          <p:cNvPr id="32" name="Text 24"/>
          <p:cNvSpPr/>
          <p:nvPr/>
        </p:nvSpPr>
        <p:spPr>
          <a:xfrm>
            <a:off x="517803" y="8336042"/>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Attendance</a:t>
            </a:r>
            <a:endParaRPr lang="en-US" sz="1100" dirty="0"/>
          </a:p>
        </p:txBody>
      </p:sp>
      <p:sp>
        <p:nvSpPr>
          <p:cNvPr id="33" name="Text 25"/>
          <p:cNvSpPr/>
          <p:nvPr/>
        </p:nvSpPr>
        <p:spPr>
          <a:xfrm>
            <a:off x="517803" y="8626554"/>
            <a:ext cx="7949327"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Daily records tracking student presence, absences, and tardiness</a:t>
            </a:r>
            <a:endParaRPr lang="en-US" sz="850" dirty="0"/>
          </a:p>
        </p:txBody>
      </p:sp>
      <p:pic>
        <p:nvPicPr>
          <p:cNvPr id="34" name="Image 6" descr="preencoded.png">    </p:cNvPr>
          <p:cNvPicPr>
            <a:picLocks noChangeAspect="1"/>
          </p:cNvPicPr>
          <p:nvPr/>
        </p:nvPicPr>
        <p:blipFill>
          <a:blip r:embed="rId7"/>
          <a:stretch>
            <a:fillRect/>
          </a:stretch>
        </p:blipFill>
        <p:spPr>
          <a:xfrm>
            <a:off x="8872418" y="892850"/>
            <a:ext cx="5368647" cy="5368647"/>
          </a:xfrm>
          <a:prstGeom prst="rect">
            <a:avLst/>
          </a:prstGeom>
        </p:spPr>
      </p:pic>
      <p:sp>
        <p:nvSpPr>
          <p:cNvPr id="35" name="Shape 26"/>
          <p:cNvSpPr/>
          <p:nvPr/>
        </p:nvSpPr>
        <p:spPr>
          <a:xfrm>
            <a:off x="8872418" y="6389013"/>
            <a:ext cx="5368647" cy="678537"/>
          </a:xfrm>
          <a:prstGeom prst="roundRect">
            <a:avLst>
              <a:gd name="adj" fmla="val 7020"/>
            </a:avLst>
          </a:prstGeom>
          <a:solidFill>
            <a:srgbClr val="C3BCF6"/>
          </a:solidFill>
          <a:ln/>
        </p:spPr>
      </p:sp>
      <p:pic>
        <p:nvPicPr>
          <p:cNvPr id="36" name="Image 7" descr="preencoded.png">    </p:cNvPr>
          <p:cNvPicPr>
            <a:picLocks noChangeAspect="1"/>
          </p:cNvPicPr>
          <p:nvPr/>
        </p:nvPicPr>
        <p:blipFill>
          <a:blip r:embed="rId8"/>
          <a:stretch>
            <a:fillRect/>
          </a:stretch>
        </p:blipFill>
        <p:spPr>
          <a:xfrm>
            <a:off x="8985766" y="6553438"/>
            <a:ext cx="141684" cy="113348"/>
          </a:xfrm>
          <a:prstGeom prst="rect">
            <a:avLst/>
          </a:prstGeom>
        </p:spPr>
      </p:pic>
      <p:sp>
        <p:nvSpPr>
          <p:cNvPr id="37" name="Text 27"/>
          <p:cNvSpPr/>
          <p:nvPr/>
        </p:nvSpPr>
        <p:spPr>
          <a:xfrm>
            <a:off x="9240798" y="6530697"/>
            <a:ext cx="4886920" cy="378143"/>
          </a:xfrm>
          <a:prstGeom prst="rect">
            <a:avLst/>
          </a:prstGeom>
          <a:noFill/>
          <a:ln/>
        </p:spPr>
        <p:txBody>
          <a:bodyPr wrap="square" lIns="0" tIns="0" rIns="0" bIns="0" rtlCol="0" anchor="t"/>
          <a:lstStyle/>
          <a:p>
            <a:pPr algn="l" indent="0" marL="0">
              <a:lnSpc>
                <a:spcPts val="1400"/>
              </a:lnSpc>
              <a:buNone/>
            </a:pPr>
            <a:r>
              <a:rPr lang="en-US" sz="850" b="1" dirty="0">
                <a:solidFill>
                  <a:srgbClr val="000000"/>
                </a:solidFill>
                <a:latin typeface="Arimo" pitchFamily="34" charset="0"/>
                <a:ea typeface="Arimo" pitchFamily="34" charset="-122"/>
                <a:cs typeface="Arimo" pitchFamily="34" charset="-120"/>
              </a:rPr>
              <a:t>Example Structure:</a:t>
            </a:r>
            <a:pPr algn="l" indent="0" marL="0">
              <a:lnSpc>
                <a:spcPts val="1400"/>
              </a:lnSpc>
              <a:buNone/>
            </a:pPr>
            <a:r>
              <a:rPr lang="en-US" sz="850" dirty="0">
                <a:solidFill>
                  <a:srgbClr val="000000"/>
                </a:solidFill>
                <a:latin typeface="Arimo" pitchFamily="34" charset="0"/>
                <a:ea typeface="Arimo" pitchFamily="34" charset="-122"/>
                <a:cs typeface="Arimo" pitchFamily="34" charset="-120"/>
              </a:rPr>
              <a:t> The Student class contains attributes like </a:t>
            </a:r>
            <a:pPr algn="l" indent="0" marL="0">
              <a:lnSpc>
                <a:spcPts val="1400"/>
              </a:lnSpc>
              <a:buNone/>
            </a:pPr>
            <a:r>
              <a:rPr lang="en-US" sz="850" dirty="0">
                <a:solidFill>
                  <a:srgbClr val="000000"/>
                </a:solidFill>
                <a:highlight>
                  <a:srgbClr val="EDEDED"/>
                </a:highlight>
                <a:latin typeface="Consolas" pitchFamily="34" charset="0"/>
                <a:ea typeface="Consolas" pitchFamily="34" charset="-122"/>
                <a:cs typeface="Consolas" pitchFamily="34" charset="-120"/>
              </a:rPr>
              <a:t>studentId</a:t>
            </a:r>
            <a:pPr algn="l" indent="0" marL="0">
              <a:lnSpc>
                <a:spcPts val="1400"/>
              </a:lnSpc>
              <a:buNone/>
            </a:pPr>
            <a:r>
              <a:rPr lang="en-US" sz="850" dirty="0">
                <a:solidFill>
                  <a:srgbClr val="000000"/>
                </a:solidFill>
                <a:latin typeface="Arimo" pitchFamily="34" charset="0"/>
                <a:ea typeface="Arimo" pitchFamily="34" charset="-122"/>
                <a:cs typeface="Arimo" pitchFamily="34" charset="-120"/>
              </a:rPr>
              <a:t>, </a:t>
            </a:r>
            <a:pPr algn="l" indent="0" marL="0">
              <a:lnSpc>
                <a:spcPts val="1400"/>
              </a:lnSpc>
              <a:buNone/>
            </a:pPr>
            <a:r>
              <a:rPr lang="en-US" sz="850" dirty="0">
                <a:solidFill>
                  <a:srgbClr val="000000"/>
                </a:solidFill>
                <a:highlight>
                  <a:srgbClr val="EDEDED"/>
                </a:highlight>
                <a:latin typeface="Consolas" pitchFamily="34" charset="0"/>
                <a:ea typeface="Consolas" pitchFamily="34" charset="-122"/>
                <a:cs typeface="Consolas" pitchFamily="34" charset="-120"/>
              </a:rPr>
              <a:t>fullName</a:t>
            </a:r>
            <a:pPr algn="l" indent="0" marL="0">
              <a:lnSpc>
                <a:spcPts val="1400"/>
              </a:lnSpc>
              <a:buNone/>
            </a:pPr>
            <a:r>
              <a:rPr lang="en-US" sz="850" dirty="0">
                <a:solidFill>
                  <a:srgbClr val="000000"/>
                </a:solidFill>
                <a:latin typeface="Arimo" pitchFamily="34" charset="0"/>
                <a:ea typeface="Arimo" pitchFamily="34" charset="-122"/>
                <a:cs typeface="Arimo" pitchFamily="34" charset="-120"/>
              </a:rPr>
              <a:t>, </a:t>
            </a:r>
            <a:pPr algn="l" indent="0" marL="0">
              <a:lnSpc>
                <a:spcPts val="1400"/>
              </a:lnSpc>
              <a:buNone/>
            </a:pPr>
            <a:r>
              <a:rPr lang="en-US" sz="850" dirty="0">
                <a:solidFill>
                  <a:srgbClr val="000000"/>
                </a:solidFill>
                <a:highlight>
                  <a:srgbClr val="EDEDED"/>
                </a:highlight>
                <a:latin typeface="Consolas" pitchFamily="34" charset="0"/>
                <a:ea typeface="Consolas" pitchFamily="34" charset="-122"/>
                <a:cs typeface="Consolas" pitchFamily="34" charset="-120"/>
              </a:rPr>
              <a:t>classId</a:t>
            </a:r>
            <a:pPr algn="l" indent="0" marL="0">
              <a:lnSpc>
                <a:spcPts val="1400"/>
              </a:lnSpc>
              <a:buNone/>
            </a:pPr>
            <a:r>
              <a:rPr lang="en-US" sz="850" dirty="0">
                <a:solidFill>
                  <a:srgbClr val="000000"/>
                </a:solidFill>
                <a:latin typeface="Arimo" pitchFamily="34" charset="0"/>
                <a:ea typeface="Arimo" pitchFamily="34" charset="-122"/>
                <a:cs typeface="Arimo" pitchFamily="34" charset="-120"/>
              </a:rPr>
              <a:t>, and </a:t>
            </a:r>
            <a:pPr algn="l" indent="0" marL="0">
              <a:lnSpc>
                <a:spcPts val="1400"/>
              </a:lnSpc>
              <a:buNone/>
            </a:pPr>
            <a:r>
              <a:rPr lang="en-US" sz="850" dirty="0">
                <a:solidFill>
                  <a:srgbClr val="000000"/>
                </a:solidFill>
                <a:highlight>
                  <a:srgbClr val="EDEDED"/>
                </a:highlight>
                <a:latin typeface="Consolas" pitchFamily="34" charset="0"/>
                <a:ea typeface="Consolas" pitchFamily="34" charset="-122"/>
                <a:cs typeface="Consolas" pitchFamily="34" charset="-120"/>
              </a:rPr>
              <a:t>contactNumber</a:t>
            </a:r>
            <a:pPr algn="l" indent="0" marL="0">
              <a:lnSpc>
                <a:spcPts val="1400"/>
              </a:lnSpc>
              <a:buNone/>
            </a:pPr>
            <a:r>
              <a:rPr lang="en-US" sz="850" dirty="0">
                <a:solidFill>
                  <a:srgbClr val="000000"/>
                </a:solidFill>
                <a:latin typeface="Arimo" pitchFamily="34" charset="0"/>
                <a:ea typeface="Arimo" pitchFamily="34" charset="-122"/>
                <a:cs typeface="Arimo" pitchFamily="34" charset="-120"/>
              </a:rPr>
              <a:t>, with corresponding getter and setter methods for controlled access.</a:t>
            </a:r>
            <a:endParaRPr lang="en-US" sz="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43520" y="427077"/>
            <a:ext cx="5748576" cy="388263"/>
          </a:xfrm>
          <a:prstGeom prst="rect">
            <a:avLst/>
          </a:prstGeom>
          <a:noFill/>
          <a:ln/>
        </p:spPr>
        <p:txBody>
          <a:bodyPr wrap="none" lIns="0" tIns="0" rIns="0" bIns="0" rtlCol="0" anchor="t"/>
          <a:lstStyle/>
          <a:p>
            <a:pPr algn="l" indent="0" marL="0">
              <a:lnSpc>
                <a:spcPts val="3050"/>
              </a:lnSpc>
              <a:buNone/>
            </a:pPr>
            <a:r>
              <a:rPr lang="en-US" sz="2400" b="1" dirty="0">
                <a:solidFill>
                  <a:srgbClr val="231971"/>
                </a:solidFill>
                <a:latin typeface="Outfit Extra Bold" pitchFamily="34" charset="0"/>
                <a:ea typeface="Outfit Extra Bold" pitchFamily="34" charset="-122"/>
                <a:cs typeface="Outfit Extra Bold" pitchFamily="34" charset="-120"/>
              </a:rPr>
              <a:t>MySQL Database Design &amp; Architecture</a:t>
            </a:r>
            <a:endParaRPr lang="en-US" sz="2400" dirty="0"/>
          </a:p>
        </p:txBody>
      </p:sp>
      <p:sp>
        <p:nvSpPr>
          <p:cNvPr id="3" name="Text 1"/>
          <p:cNvSpPr/>
          <p:nvPr/>
        </p:nvSpPr>
        <p:spPr>
          <a:xfrm>
            <a:off x="543520" y="1125855"/>
            <a:ext cx="13543359" cy="496729"/>
          </a:xfrm>
          <a:prstGeom prst="rect">
            <a:avLst/>
          </a:prstGeom>
          <a:noFill/>
          <a:ln/>
        </p:spPr>
        <p:txBody>
          <a:bodyPr wrap="square" lIns="0" tIns="0" rIns="0" bIns="0" rtlCol="0" anchor="t"/>
          <a:lstStyle/>
          <a:p>
            <a:pPr algn="l" indent="0" marL="0">
              <a:lnSpc>
                <a:spcPts val="1950"/>
              </a:lnSpc>
              <a:buNone/>
            </a:pPr>
            <a:r>
              <a:rPr lang="en-US" sz="1200" dirty="0">
                <a:solidFill>
                  <a:srgbClr val="2A2742"/>
                </a:solidFill>
                <a:latin typeface="Arimo" pitchFamily="34" charset="0"/>
                <a:ea typeface="Arimo" pitchFamily="34" charset="-122"/>
                <a:cs typeface="Arimo" pitchFamily="34" charset="-120"/>
              </a:rPr>
              <a:t>The backend foundation relies on a well-structured MySQL database schema designed to maintain data integrity and optimize query performance. This relational database stores all critical school information with properly defined relationships and constraints.</a:t>
            </a:r>
            <a:endParaRPr lang="en-US" sz="1200" dirty="0"/>
          </a:p>
        </p:txBody>
      </p:sp>
      <p:sp>
        <p:nvSpPr>
          <p:cNvPr id="4" name="Shape 2"/>
          <p:cNvSpPr/>
          <p:nvPr/>
        </p:nvSpPr>
        <p:spPr>
          <a:xfrm>
            <a:off x="543520" y="1797248"/>
            <a:ext cx="13543359" cy="947976"/>
          </a:xfrm>
          <a:prstGeom prst="roundRect">
            <a:avLst>
              <a:gd name="adj" fmla="val 6881"/>
            </a:avLst>
          </a:prstGeom>
          <a:solidFill>
            <a:srgbClr val="FAFAFA">
              <a:alpha val="95000"/>
            </a:srgbClr>
          </a:solidFill>
          <a:ln w="22860">
            <a:solidFill>
              <a:srgbClr val="BDB8DF"/>
            </a:solidFill>
            <a:prstDash val="solid"/>
          </a:ln>
        </p:spPr>
      </p:sp>
      <p:sp>
        <p:nvSpPr>
          <p:cNvPr id="5" name="Shape 3"/>
          <p:cNvSpPr/>
          <p:nvPr/>
        </p:nvSpPr>
        <p:spPr>
          <a:xfrm>
            <a:off x="566380" y="1820108"/>
            <a:ext cx="621149" cy="902256"/>
          </a:xfrm>
          <a:prstGeom prst="roundRect">
            <a:avLst>
              <a:gd name="adj" fmla="val 6086"/>
            </a:avLst>
          </a:prstGeom>
          <a:solidFill>
            <a:srgbClr val="E9E6FA"/>
          </a:solidFill>
          <a:ln/>
        </p:spPr>
      </p:sp>
      <p:sp>
        <p:nvSpPr>
          <p:cNvPr id="6" name="Text 4"/>
          <p:cNvSpPr/>
          <p:nvPr/>
        </p:nvSpPr>
        <p:spPr>
          <a:xfrm>
            <a:off x="756642" y="2125623"/>
            <a:ext cx="232886" cy="291108"/>
          </a:xfrm>
          <a:prstGeom prst="rect">
            <a:avLst/>
          </a:prstGeom>
          <a:noFill/>
          <a:ln/>
        </p:spPr>
        <p:txBody>
          <a:bodyPr wrap="none" lIns="0" tIns="0" rIns="0" bIns="0" rtlCol="0" anchor="t"/>
          <a:lstStyle/>
          <a:p>
            <a:pPr algn="l" indent="0" marL="0">
              <a:lnSpc>
                <a:spcPts val="1800"/>
              </a:lnSpc>
              <a:buNone/>
            </a:pPr>
            <a:r>
              <a:rPr lang="en-US" sz="1800" b="1" dirty="0">
                <a:solidFill>
                  <a:srgbClr val="2A2742"/>
                </a:solidFill>
                <a:latin typeface="Outfit Extra Bold" pitchFamily="34" charset="0"/>
                <a:ea typeface="Outfit Extra Bold" pitchFamily="34" charset="-122"/>
                <a:cs typeface="Outfit Extra Bold" pitchFamily="34" charset="-120"/>
              </a:rPr>
              <a:t>1</a:t>
            </a:r>
            <a:endParaRPr lang="en-US" sz="1800" dirty="0"/>
          </a:p>
        </p:txBody>
      </p:sp>
      <p:sp>
        <p:nvSpPr>
          <p:cNvPr id="7" name="Text 5"/>
          <p:cNvSpPr/>
          <p:nvPr/>
        </p:nvSpPr>
        <p:spPr>
          <a:xfrm>
            <a:off x="1342787" y="1975366"/>
            <a:ext cx="1941433" cy="242649"/>
          </a:xfrm>
          <a:prstGeom prst="rect">
            <a:avLst/>
          </a:prstGeom>
          <a:noFill/>
          <a:ln/>
        </p:spPr>
        <p:txBody>
          <a:bodyPr wrap="none" lIns="0" tIns="0" rIns="0" bIns="0" rtlCol="0" anchor="t"/>
          <a:lstStyle/>
          <a:p>
            <a:pPr algn="l" indent="0" marL="0">
              <a:lnSpc>
                <a:spcPts val="1900"/>
              </a:lnSpc>
              <a:buNone/>
            </a:pPr>
            <a:r>
              <a:rPr lang="en-US" sz="1500" b="1" dirty="0">
                <a:solidFill>
                  <a:srgbClr val="2A2742"/>
                </a:solidFill>
                <a:latin typeface="Outfit Extra Bold" pitchFamily="34" charset="0"/>
                <a:ea typeface="Outfit Extra Bold" pitchFamily="34" charset="-122"/>
                <a:cs typeface="Outfit Extra Bold" pitchFamily="34" charset="-120"/>
              </a:rPr>
              <a:t>Students Table</a:t>
            </a:r>
            <a:endParaRPr lang="en-US" sz="1500" dirty="0"/>
          </a:p>
        </p:txBody>
      </p:sp>
      <p:sp>
        <p:nvSpPr>
          <p:cNvPr id="8" name="Text 6"/>
          <p:cNvSpPr/>
          <p:nvPr/>
        </p:nvSpPr>
        <p:spPr>
          <a:xfrm>
            <a:off x="1342787" y="2311122"/>
            <a:ext cx="12721233" cy="255984"/>
          </a:xfrm>
          <a:prstGeom prst="rect">
            <a:avLst/>
          </a:prstGeom>
          <a:noFill/>
          <a:ln/>
        </p:spPr>
        <p:txBody>
          <a:bodyPr wrap="none" lIns="0" tIns="0" rIns="0" bIns="0" rtlCol="0" anchor="t"/>
          <a:lstStyle/>
          <a:p>
            <a:pPr algn="l" indent="0" marL="0">
              <a:lnSpc>
                <a:spcPts val="1950"/>
              </a:lnSpc>
              <a:buNone/>
            </a:pPr>
            <a:r>
              <a:rPr lang="en-US" sz="1200" dirty="0">
                <a:solidFill>
                  <a:srgbClr val="2A2742"/>
                </a:solidFill>
                <a:highlight>
                  <a:srgbClr val="EDEDED"/>
                </a:highlight>
                <a:latin typeface="Consolas" pitchFamily="34" charset="0"/>
                <a:ea typeface="Consolas" pitchFamily="34" charset="-122"/>
                <a:cs typeface="Consolas" pitchFamily="34" charset="-120"/>
              </a:rPr>
              <a:t>students(id INT PRIMARY KEY AUTO_INCREMENT, name VARCHAR(255), class_id INT, date_of_birth DATE, contact VARCHAR(15))</a:t>
            </a:r>
            <a:endParaRPr lang="en-US" sz="1200" dirty="0"/>
          </a:p>
        </p:txBody>
      </p:sp>
      <p:sp>
        <p:nvSpPr>
          <p:cNvPr id="9" name="Shape 7"/>
          <p:cNvSpPr/>
          <p:nvPr/>
        </p:nvSpPr>
        <p:spPr>
          <a:xfrm>
            <a:off x="543520" y="2900482"/>
            <a:ext cx="13543359" cy="947976"/>
          </a:xfrm>
          <a:prstGeom prst="roundRect">
            <a:avLst>
              <a:gd name="adj" fmla="val 6881"/>
            </a:avLst>
          </a:prstGeom>
          <a:solidFill>
            <a:srgbClr val="FAFAFA">
              <a:alpha val="95000"/>
            </a:srgbClr>
          </a:solidFill>
          <a:ln w="22860">
            <a:solidFill>
              <a:srgbClr val="BDB8DF"/>
            </a:solidFill>
            <a:prstDash val="solid"/>
          </a:ln>
        </p:spPr>
      </p:sp>
      <p:sp>
        <p:nvSpPr>
          <p:cNvPr id="10" name="Shape 8"/>
          <p:cNvSpPr/>
          <p:nvPr/>
        </p:nvSpPr>
        <p:spPr>
          <a:xfrm>
            <a:off x="566380" y="2923342"/>
            <a:ext cx="621149" cy="902256"/>
          </a:xfrm>
          <a:prstGeom prst="roundRect">
            <a:avLst>
              <a:gd name="adj" fmla="val 6086"/>
            </a:avLst>
          </a:prstGeom>
          <a:solidFill>
            <a:srgbClr val="E9E6FA"/>
          </a:solidFill>
          <a:ln/>
        </p:spPr>
      </p:sp>
      <p:sp>
        <p:nvSpPr>
          <p:cNvPr id="11" name="Text 9"/>
          <p:cNvSpPr/>
          <p:nvPr/>
        </p:nvSpPr>
        <p:spPr>
          <a:xfrm>
            <a:off x="756642" y="3228856"/>
            <a:ext cx="232886" cy="291108"/>
          </a:xfrm>
          <a:prstGeom prst="rect">
            <a:avLst/>
          </a:prstGeom>
          <a:noFill/>
          <a:ln/>
        </p:spPr>
        <p:txBody>
          <a:bodyPr wrap="none" lIns="0" tIns="0" rIns="0" bIns="0" rtlCol="0" anchor="t"/>
          <a:lstStyle/>
          <a:p>
            <a:pPr algn="l" indent="0" marL="0">
              <a:lnSpc>
                <a:spcPts val="1800"/>
              </a:lnSpc>
              <a:buNone/>
            </a:pPr>
            <a:r>
              <a:rPr lang="en-US" sz="1800" b="1" dirty="0">
                <a:solidFill>
                  <a:srgbClr val="2A2742"/>
                </a:solidFill>
                <a:latin typeface="Outfit Extra Bold" pitchFamily="34" charset="0"/>
                <a:ea typeface="Outfit Extra Bold" pitchFamily="34" charset="-122"/>
                <a:cs typeface="Outfit Extra Bold" pitchFamily="34" charset="-120"/>
              </a:rPr>
              <a:t>2</a:t>
            </a:r>
            <a:endParaRPr lang="en-US" sz="1800" dirty="0"/>
          </a:p>
        </p:txBody>
      </p:sp>
      <p:sp>
        <p:nvSpPr>
          <p:cNvPr id="12" name="Text 10"/>
          <p:cNvSpPr/>
          <p:nvPr/>
        </p:nvSpPr>
        <p:spPr>
          <a:xfrm>
            <a:off x="1342787" y="3078599"/>
            <a:ext cx="1941433" cy="242649"/>
          </a:xfrm>
          <a:prstGeom prst="rect">
            <a:avLst/>
          </a:prstGeom>
          <a:noFill/>
          <a:ln/>
        </p:spPr>
        <p:txBody>
          <a:bodyPr wrap="none" lIns="0" tIns="0" rIns="0" bIns="0" rtlCol="0" anchor="t"/>
          <a:lstStyle/>
          <a:p>
            <a:pPr algn="l" indent="0" marL="0">
              <a:lnSpc>
                <a:spcPts val="1900"/>
              </a:lnSpc>
              <a:buNone/>
            </a:pPr>
            <a:r>
              <a:rPr lang="en-US" sz="1500" b="1" dirty="0">
                <a:solidFill>
                  <a:srgbClr val="2A2742"/>
                </a:solidFill>
                <a:latin typeface="Outfit Extra Bold" pitchFamily="34" charset="0"/>
                <a:ea typeface="Outfit Extra Bold" pitchFamily="34" charset="-122"/>
                <a:cs typeface="Outfit Extra Bold" pitchFamily="34" charset="-120"/>
              </a:rPr>
              <a:t>Teachers Table</a:t>
            </a:r>
            <a:endParaRPr lang="en-US" sz="1500" dirty="0"/>
          </a:p>
        </p:txBody>
      </p:sp>
      <p:sp>
        <p:nvSpPr>
          <p:cNvPr id="13" name="Text 11"/>
          <p:cNvSpPr/>
          <p:nvPr/>
        </p:nvSpPr>
        <p:spPr>
          <a:xfrm>
            <a:off x="1342787" y="3414355"/>
            <a:ext cx="12721233" cy="255984"/>
          </a:xfrm>
          <a:prstGeom prst="rect">
            <a:avLst/>
          </a:prstGeom>
          <a:noFill/>
          <a:ln/>
        </p:spPr>
        <p:txBody>
          <a:bodyPr wrap="none" lIns="0" tIns="0" rIns="0" bIns="0" rtlCol="0" anchor="t"/>
          <a:lstStyle/>
          <a:p>
            <a:pPr algn="l" indent="0" marL="0">
              <a:lnSpc>
                <a:spcPts val="1950"/>
              </a:lnSpc>
              <a:buNone/>
            </a:pPr>
            <a:r>
              <a:rPr lang="en-US" sz="1200" dirty="0">
                <a:solidFill>
                  <a:srgbClr val="2A2742"/>
                </a:solidFill>
                <a:highlight>
                  <a:srgbClr val="EDEDED"/>
                </a:highlight>
                <a:latin typeface="Consolas" pitchFamily="34" charset="0"/>
                <a:ea typeface="Consolas" pitchFamily="34" charset="-122"/>
                <a:cs typeface="Consolas" pitchFamily="34" charset="-120"/>
              </a:rPr>
              <a:t>teachers(id INT PRIMARY KEY, name VARCHAR(255), subject_specialization VARCHAR(100), email VARCHAR(255), phone VARCHAR(15))</a:t>
            </a:r>
            <a:endParaRPr lang="en-US" sz="1200" dirty="0"/>
          </a:p>
        </p:txBody>
      </p:sp>
      <p:sp>
        <p:nvSpPr>
          <p:cNvPr id="14" name="Shape 12"/>
          <p:cNvSpPr/>
          <p:nvPr/>
        </p:nvSpPr>
        <p:spPr>
          <a:xfrm>
            <a:off x="543520" y="4003715"/>
            <a:ext cx="13543359" cy="940356"/>
          </a:xfrm>
          <a:prstGeom prst="roundRect">
            <a:avLst>
              <a:gd name="adj" fmla="val 6937"/>
            </a:avLst>
          </a:prstGeom>
          <a:solidFill>
            <a:srgbClr val="FAFAFA">
              <a:alpha val="95000"/>
            </a:srgbClr>
          </a:solidFill>
          <a:ln w="22860">
            <a:solidFill>
              <a:srgbClr val="BDB8DF"/>
            </a:solidFill>
            <a:prstDash val="solid"/>
          </a:ln>
        </p:spPr>
      </p:sp>
      <p:sp>
        <p:nvSpPr>
          <p:cNvPr id="15" name="Shape 13"/>
          <p:cNvSpPr/>
          <p:nvPr/>
        </p:nvSpPr>
        <p:spPr>
          <a:xfrm>
            <a:off x="566380" y="4026575"/>
            <a:ext cx="621149" cy="894636"/>
          </a:xfrm>
          <a:prstGeom prst="roundRect">
            <a:avLst>
              <a:gd name="adj" fmla="val 6086"/>
            </a:avLst>
          </a:prstGeom>
          <a:solidFill>
            <a:srgbClr val="E9E6FA"/>
          </a:solidFill>
          <a:ln/>
        </p:spPr>
      </p:sp>
      <p:sp>
        <p:nvSpPr>
          <p:cNvPr id="16" name="Text 14"/>
          <p:cNvSpPr/>
          <p:nvPr/>
        </p:nvSpPr>
        <p:spPr>
          <a:xfrm>
            <a:off x="756642" y="4328279"/>
            <a:ext cx="232886" cy="291108"/>
          </a:xfrm>
          <a:prstGeom prst="rect">
            <a:avLst/>
          </a:prstGeom>
          <a:noFill/>
          <a:ln/>
        </p:spPr>
        <p:txBody>
          <a:bodyPr wrap="none" lIns="0" tIns="0" rIns="0" bIns="0" rtlCol="0" anchor="t"/>
          <a:lstStyle/>
          <a:p>
            <a:pPr algn="l" indent="0" marL="0">
              <a:lnSpc>
                <a:spcPts val="1800"/>
              </a:lnSpc>
              <a:buNone/>
            </a:pPr>
            <a:r>
              <a:rPr lang="en-US" sz="1800" b="1" dirty="0">
                <a:solidFill>
                  <a:srgbClr val="2A2742"/>
                </a:solidFill>
                <a:latin typeface="Outfit Extra Bold" pitchFamily="34" charset="0"/>
                <a:ea typeface="Outfit Extra Bold" pitchFamily="34" charset="-122"/>
                <a:cs typeface="Outfit Extra Bold" pitchFamily="34" charset="-120"/>
              </a:rPr>
              <a:t>3</a:t>
            </a:r>
            <a:endParaRPr lang="en-US" sz="1800" dirty="0"/>
          </a:p>
        </p:txBody>
      </p:sp>
      <p:sp>
        <p:nvSpPr>
          <p:cNvPr id="17" name="Text 15"/>
          <p:cNvSpPr/>
          <p:nvPr/>
        </p:nvSpPr>
        <p:spPr>
          <a:xfrm>
            <a:off x="1342787" y="4181832"/>
            <a:ext cx="1941433" cy="242649"/>
          </a:xfrm>
          <a:prstGeom prst="rect">
            <a:avLst/>
          </a:prstGeom>
          <a:noFill/>
          <a:ln/>
        </p:spPr>
        <p:txBody>
          <a:bodyPr wrap="none" lIns="0" tIns="0" rIns="0" bIns="0" rtlCol="0" anchor="t"/>
          <a:lstStyle/>
          <a:p>
            <a:pPr algn="l" indent="0" marL="0">
              <a:lnSpc>
                <a:spcPts val="1900"/>
              </a:lnSpc>
              <a:buNone/>
            </a:pPr>
            <a:r>
              <a:rPr lang="en-US" sz="1500" b="1" dirty="0">
                <a:solidFill>
                  <a:srgbClr val="2A2742"/>
                </a:solidFill>
                <a:latin typeface="Outfit Extra Bold" pitchFamily="34" charset="0"/>
                <a:ea typeface="Outfit Extra Bold" pitchFamily="34" charset="-122"/>
                <a:cs typeface="Outfit Extra Bold" pitchFamily="34" charset="-120"/>
              </a:rPr>
              <a:t>Classes &amp; Subjects</a:t>
            </a:r>
            <a:endParaRPr lang="en-US" sz="1500" dirty="0"/>
          </a:p>
        </p:txBody>
      </p:sp>
      <p:sp>
        <p:nvSpPr>
          <p:cNvPr id="18" name="Text 16"/>
          <p:cNvSpPr/>
          <p:nvPr/>
        </p:nvSpPr>
        <p:spPr>
          <a:xfrm>
            <a:off x="1342787" y="4517588"/>
            <a:ext cx="12721233" cy="248364"/>
          </a:xfrm>
          <a:prstGeom prst="rect">
            <a:avLst/>
          </a:prstGeom>
          <a:noFill/>
          <a:ln/>
        </p:spPr>
        <p:txBody>
          <a:bodyPr wrap="none" lIns="0" tIns="0" rIns="0" bIns="0" rtlCol="0" anchor="t"/>
          <a:lstStyle/>
          <a:p>
            <a:pPr algn="l" indent="0" marL="0">
              <a:lnSpc>
                <a:spcPts val="1950"/>
              </a:lnSpc>
              <a:buNone/>
            </a:pPr>
            <a:r>
              <a:rPr lang="en-US" sz="1200" dirty="0">
                <a:solidFill>
                  <a:srgbClr val="2A2742"/>
                </a:solidFill>
                <a:latin typeface="Arimo" pitchFamily="34" charset="0"/>
                <a:ea typeface="Arimo" pitchFamily="34" charset="-122"/>
                <a:cs typeface="Arimo" pitchFamily="34" charset="-120"/>
              </a:rPr>
              <a:t>Separate tables define class structures and subject catalogs with proper indexing for efficient lookups and academic planning.</a:t>
            </a:r>
            <a:endParaRPr lang="en-US" sz="1200" dirty="0"/>
          </a:p>
        </p:txBody>
      </p:sp>
      <p:sp>
        <p:nvSpPr>
          <p:cNvPr id="19" name="Shape 17"/>
          <p:cNvSpPr/>
          <p:nvPr/>
        </p:nvSpPr>
        <p:spPr>
          <a:xfrm>
            <a:off x="543520" y="5099328"/>
            <a:ext cx="13543359" cy="940356"/>
          </a:xfrm>
          <a:prstGeom prst="roundRect">
            <a:avLst>
              <a:gd name="adj" fmla="val 6937"/>
            </a:avLst>
          </a:prstGeom>
          <a:solidFill>
            <a:srgbClr val="FAFAFA">
              <a:alpha val="95000"/>
            </a:srgbClr>
          </a:solidFill>
          <a:ln w="22860">
            <a:solidFill>
              <a:srgbClr val="BDB8DF"/>
            </a:solidFill>
            <a:prstDash val="solid"/>
          </a:ln>
        </p:spPr>
      </p:sp>
      <p:sp>
        <p:nvSpPr>
          <p:cNvPr id="20" name="Shape 18"/>
          <p:cNvSpPr/>
          <p:nvPr/>
        </p:nvSpPr>
        <p:spPr>
          <a:xfrm>
            <a:off x="566380" y="5122188"/>
            <a:ext cx="621149" cy="894636"/>
          </a:xfrm>
          <a:prstGeom prst="roundRect">
            <a:avLst>
              <a:gd name="adj" fmla="val 6086"/>
            </a:avLst>
          </a:prstGeom>
          <a:solidFill>
            <a:srgbClr val="E9E6FA"/>
          </a:solidFill>
          <a:ln/>
        </p:spPr>
      </p:sp>
      <p:sp>
        <p:nvSpPr>
          <p:cNvPr id="21" name="Text 19"/>
          <p:cNvSpPr/>
          <p:nvPr/>
        </p:nvSpPr>
        <p:spPr>
          <a:xfrm>
            <a:off x="756642" y="5423892"/>
            <a:ext cx="232886" cy="291108"/>
          </a:xfrm>
          <a:prstGeom prst="rect">
            <a:avLst/>
          </a:prstGeom>
          <a:noFill/>
          <a:ln/>
        </p:spPr>
        <p:txBody>
          <a:bodyPr wrap="none" lIns="0" tIns="0" rIns="0" bIns="0" rtlCol="0" anchor="t"/>
          <a:lstStyle/>
          <a:p>
            <a:pPr algn="l" indent="0" marL="0">
              <a:lnSpc>
                <a:spcPts val="1800"/>
              </a:lnSpc>
              <a:buNone/>
            </a:pPr>
            <a:r>
              <a:rPr lang="en-US" sz="1800" b="1" dirty="0">
                <a:solidFill>
                  <a:srgbClr val="2A2742"/>
                </a:solidFill>
                <a:latin typeface="Outfit Extra Bold" pitchFamily="34" charset="0"/>
                <a:ea typeface="Outfit Extra Bold" pitchFamily="34" charset="-122"/>
                <a:cs typeface="Outfit Extra Bold" pitchFamily="34" charset="-120"/>
              </a:rPr>
              <a:t>4</a:t>
            </a:r>
            <a:endParaRPr lang="en-US" sz="1800" dirty="0"/>
          </a:p>
        </p:txBody>
      </p:sp>
      <p:sp>
        <p:nvSpPr>
          <p:cNvPr id="22" name="Text 20"/>
          <p:cNvSpPr/>
          <p:nvPr/>
        </p:nvSpPr>
        <p:spPr>
          <a:xfrm>
            <a:off x="1342787" y="5277445"/>
            <a:ext cx="1941433" cy="242649"/>
          </a:xfrm>
          <a:prstGeom prst="rect">
            <a:avLst/>
          </a:prstGeom>
          <a:noFill/>
          <a:ln/>
        </p:spPr>
        <p:txBody>
          <a:bodyPr wrap="none" lIns="0" tIns="0" rIns="0" bIns="0" rtlCol="0" anchor="t"/>
          <a:lstStyle/>
          <a:p>
            <a:pPr algn="l" indent="0" marL="0">
              <a:lnSpc>
                <a:spcPts val="1900"/>
              </a:lnSpc>
              <a:buNone/>
            </a:pPr>
            <a:r>
              <a:rPr lang="en-US" sz="1500" b="1" dirty="0">
                <a:solidFill>
                  <a:srgbClr val="2A2742"/>
                </a:solidFill>
                <a:latin typeface="Outfit Extra Bold" pitchFamily="34" charset="0"/>
                <a:ea typeface="Outfit Extra Bold" pitchFamily="34" charset="-122"/>
                <a:cs typeface="Outfit Extra Bold" pitchFamily="34" charset="-120"/>
              </a:rPr>
              <a:t>Enrollments Junction</a:t>
            </a:r>
            <a:endParaRPr lang="en-US" sz="1500" dirty="0"/>
          </a:p>
        </p:txBody>
      </p:sp>
      <p:sp>
        <p:nvSpPr>
          <p:cNvPr id="23" name="Text 21"/>
          <p:cNvSpPr/>
          <p:nvPr/>
        </p:nvSpPr>
        <p:spPr>
          <a:xfrm>
            <a:off x="1342787" y="5613202"/>
            <a:ext cx="12721233" cy="248364"/>
          </a:xfrm>
          <a:prstGeom prst="rect">
            <a:avLst/>
          </a:prstGeom>
          <a:noFill/>
          <a:ln/>
        </p:spPr>
        <p:txBody>
          <a:bodyPr wrap="none" lIns="0" tIns="0" rIns="0" bIns="0" rtlCol="0" anchor="t"/>
          <a:lstStyle/>
          <a:p>
            <a:pPr algn="l" indent="0" marL="0">
              <a:lnSpc>
                <a:spcPts val="1950"/>
              </a:lnSpc>
              <a:buNone/>
            </a:pPr>
            <a:r>
              <a:rPr lang="en-US" sz="1200" dirty="0">
                <a:solidFill>
                  <a:srgbClr val="2A2742"/>
                </a:solidFill>
                <a:latin typeface="Arimo" pitchFamily="34" charset="0"/>
                <a:ea typeface="Arimo" pitchFamily="34" charset="-122"/>
                <a:cs typeface="Arimo" pitchFamily="34" charset="-120"/>
              </a:rPr>
              <a:t>Links students to classes and subjects using foreign keys, enabling many-to-many relationships with enrollment dates and status tracking.</a:t>
            </a:r>
            <a:endParaRPr lang="en-US" sz="1200" dirty="0"/>
          </a:p>
        </p:txBody>
      </p:sp>
      <p:sp>
        <p:nvSpPr>
          <p:cNvPr id="24" name="Shape 22"/>
          <p:cNvSpPr/>
          <p:nvPr/>
        </p:nvSpPr>
        <p:spPr>
          <a:xfrm>
            <a:off x="543520" y="6194941"/>
            <a:ext cx="13543359" cy="947976"/>
          </a:xfrm>
          <a:prstGeom prst="roundRect">
            <a:avLst>
              <a:gd name="adj" fmla="val 6881"/>
            </a:avLst>
          </a:prstGeom>
          <a:solidFill>
            <a:srgbClr val="FAFAFA">
              <a:alpha val="95000"/>
            </a:srgbClr>
          </a:solidFill>
          <a:ln w="22860">
            <a:solidFill>
              <a:srgbClr val="BDB8DF"/>
            </a:solidFill>
            <a:prstDash val="solid"/>
          </a:ln>
        </p:spPr>
      </p:sp>
      <p:sp>
        <p:nvSpPr>
          <p:cNvPr id="25" name="Shape 23"/>
          <p:cNvSpPr/>
          <p:nvPr/>
        </p:nvSpPr>
        <p:spPr>
          <a:xfrm>
            <a:off x="566380" y="6217801"/>
            <a:ext cx="621149" cy="902256"/>
          </a:xfrm>
          <a:prstGeom prst="roundRect">
            <a:avLst>
              <a:gd name="adj" fmla="val 6086"/>
            </a:avLst>
          </a:prstGeom>
          <a:solidFill>
            <a:srgbClr val="E9E6FA"/>
          </a:solidFill>
          <a:ln/>
        </p:spPr>
      </p:sp>
      <p:sp>
        <p:nvSpPr>
          <p:cNvPr id="26" name="Text 24"/>
          <p:cNvSpPr/>
          <p:nvPr/>
        </p:nvSpPr>
        <p:spPr>
          <a:xfrm>
            <a:off x="756642" y="6523315"/>
            <a:ext cx="232886" cy="291108"/>
          </a:xfrm>
          <a:prstGeom prst="rect">
            <a:avLst/>
          </a:prstGeom>
          <a:noFill/>
          <a:ln/>
        </p:spPr>
        <p:txBody>
          <a:bodyPr wrap="none" lIns="0" tIns="0" rIns="0" bIns="0" rtlCol="0" anchor="t"/>
          <a:lstStyle/>
          <a:p>
            <a:pPr algn="l" indent="0" marL="0">
              <a:lnSpc>
                <a:spcPts val="1800"/>
              </a:lnSpc>
              <a:buNone/>
            </a:pPr>
            <a:r>
              <a:rPr lang="en-US" sz="1800" b="1" dirty="0">
                <a:solidFill>
                  <a:srgbClr val="2A2742"/>
                </a:solidFill>
                <a:latin typeface="Outfit Extra Bold" pitchFamily="34" charset="0"/>
                <a:ea typeface="Outfit Extra Bold" pitchFamily="34" charset="-122"/>
                <a:cs typeface="Outfit Extra Bold" pitchFamily="34" charset="-120"/>
              </a:rPr>
              <a:t>5</a:t>
            </a:r>
            <a:endParaRPr lang="en-US" sz="1800" dirty="0"/>
          </a:p>
        </p:txBody>
      </p:sp>
      <p:sp>
        <p:nvSpPr>
          <p:cNvPr id="27" name="Text 25"/>
          <p:cNvSpPr/>
          <p:nvPr/>
        </p:nvSpPr>
        <p:spPr>
          <a:xfrm>
            <a:off x="1342787" y="6373058"/>
            <a:ext cx="1941433" cy="242649"/>
          </a:xfrm>
          <a:prstGeom prst="rect">
            <a:avLst/>
          </a:prstGeom>
          <a:noFill/>
          <a:ln/>
        </p:spPr>
        <p:txBody>
          <a:bodyPr wrap="none" lIns="0" tIns="0" rIns="0" bIns="0" rtlCol="0" anchor="t"/>
          <a:lstStyle/>
          <a:p>
            <a:pPr algn="l" indent="0" marL="0">
              <a:lnSpc>
                <a:spcPts val="1900"/>
              </a:lnSpc>
              <a:buNone/>
            </a:pPr>
            <a:r>
              <a:rPr lang="en-US" sz="1500" b="1" dirty="0">
                <a:solidFill>
                  <a:srgbClr val="2A2742"/>
                </a:solidFill>
                <a:latin typeface="Outfit Extra Bold" pitchFamily="34" charset="0"/>
                <a:ea typeface="Outfit Extra Bold" pitchFamily="34" charset="-122"/>
                <a:cs typeface="Outfit Extra Bold" pitchFamily="34" charset="-120"/>
              </a:rPr>
              <a:t>Attendance Records</a:t>
            </a:r>
            <a:endParaRPr lang="en-US" sz="1500" dirty="0"/>
          </a:p>
        </p:txBody>
      </p:sp>
      <p:sp>
        <p:nvSpPr>
          <p:cNvPr id="28" name="Text 26"/>
          <p:cNvSpPr/>
          <p:nvPr/>
        </p:nvSpPr>
        <p:spPr>
          <a:xfrm>
            <a:off x="1342787" y="6708815"/>
            <a:ext cx="12721233" cy="255984"/>
          </a:xfrm>
          <a:prstGeom prst="rect">
            <a:avLst/>
          </a:prstGeom>
          <a:noFill/>
          <a:ln/>
        </p:spPr>
        <p:txBody>
          <a:bodyPr wrap="none" lIns="0" tIns="0" rIns="0" bIns="0" rtlCol="0" anchor="t"/>
          <a:lstStyle/>
          <a:p>
            <a:pPr algn="l" indent="0" marL="0">
              <a:lnSpc>
                <a:spcPts val="1950"/>
              </a:lnSpc>
              <a:buNone/>
            </a:pPr>
            <a:r>
              <a:rPr lang="en-US" sz="1200" dirty="0">
                <a:solidFill>
                  <a:srgbClr val="2A2742"/>
                </a:solidFill>
                <a:highlight>
                  <a:srgbClr val="EDEDED"/>
                </a:highlight>
                <a:latin typeface="Consolas" pitchFamily="34" charset="0"/>
                <a:ea typeface="Consolas" pitchFamily="34" charset="-122"/>
                <a:cs typeface="Consolas" pitchFamily="34" charset="-120"/>
              </a:rPr>
              <a:t>attendance(id INT, student_id INT, date DATE, status ENUM('present', 'absent', 'late'), FOREIGN KEY(student_id) REFERENCES students(id))</a:t>
            </a:r>
            <a:endParaRPr lang="en-US" sz="1200" dirty="0"/>
          </a:p>
        </p:txBody>
      </p:sp>
      <p:sp>
        <p:nvSpPr>
          <p:cNvPr id="29" name="Text 27"/>
          <p:cNvSpPr/>
          <p:nvPr/>
        </p:nvSpPr>
        <p:spPr>
          <a:xfrm>
            <a:off x="543520" y="7317581"/>
            <a:ext cx="13543359" cy="496729"/>
          </a:xfrm>
          <a:prstGeom prst="rect">
            <a:avLst/>
          </a:prstGeom>
          <a:noFill/>
          <a:ln/>
        </p:spPr>
        <p:txBody>
          <a:bodyPr wrap="square" lIns="0" tIns="0" rIns="0" bIns="0" rtlCol="0" anchor="t"/>
          <a:lstStyle/>
          <a:p>
            <a:pPr algn="l" indent="0" marL="0">
              <a:lnSpc>
                <a:spcPts val="1950"/>
              </a:lnSpc>
              <a:buNone/>
            </a:pPr>
            <a:r>
              <a:rPr lang="en-US" sz="1200" dirty="0">
                <a:solidFill>
                  <a:srgbClr val="2A2742"/>
                </a:solidFill>
                <a:latin typeface="Arimo" pitchFamily="34" charset="0"/>
                <a:ea typeface="Arimo" pitchFamily="34" charset="-122"/>
                <a:cs typeface="Arimo" pitchFamily="34" charset="-120"/>
              </a:rPr>
              <a:t>Database management is performed using MySQL Workbench for visual schema design or command-line interface for direct SQL execution, ensuring persistent and structured storage of all institutional data.</a:t>
            </a:r>
            <a:endParaRPr lang="en-US" sz="1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96835" y="311825"/>
            <a:ext cx="4643914" cy="283488"/>
          </a:xfrm>
          <a:prstGeom prst="rect">
            <a:avLst/>
          </a:prstGeom>
          <a:noFill/>
          <a:ln/>
        </p:spPr>
        <p:txBody>
          <a:bodyPr wrap="none" lIns="0" tIns="0" rIns="0" bIns="0" rtlCol="0" anchor="t"/>
          <a:lstStyle/>
          <a:p>
            <a:pPr algn="l" indent="0" marL="0">
              <a:lnSpc>
                <a:spcPts val="2200"/>
              </a:lnSpc>
              <a:buNone/>
            </a:pPr>
            <a:r>
              <a:rPr lang="en-US" sz="1750" b="1" dirty="0">
                <a:solidFill>
                  <a:srgbClr val="231971"/>
                </a:solidFill>
                <a:latin typeface="Outfit Extra Bold" pitchFamily="34" charset="0"/>
                <a:ea typeface="Outfit Extra Bold" pitchFamily="34" charset="-122"/>
                <a:cs typeface="Outfit Extra Bold" pitchFamily="34" charset="-120"/>
              </a:rPr>
              <a:t>JDBC: The Bridge Between Java and MySQL</a:t>
            </a:r>
            <a:endParaRPr lang="en-US" sz="1750" dirty="0"/>
          </a:p>
        </p:txBody>
      </p:sp>
      <p:pic>
        <p:nvPicPr>
          <p:cNvPr id="3" name="Image 0" descr="preencoded.png">    </p:cNvPr>
          <p:cNvPicPr>
            <a:picLocks noChangeAspect="1"/>
          </p:cNvPicPr>
          <p:nvPr/>
        </p:nvPicPr>
        <p:blipFill>
          <a:blip r:embed="rId1"/>
          <a:stretch>
            <a:fillRect/>
          </a:stretch>
        </p:blipFill>
        <p:spPr>
          <a:xfrm>
            <a:off x="396835" y="892850"/>
            <a:ext cx="6780014" cy="6780014"/>
          </a:xfrm>
          <a:prstGeom prst="rect">
            <a:avLst/>
          </a:prstGeom>
        </p:spPr>
      </p:pic>
      <p:sp>
        <p:nvSpPr>
          <p:cNvPr id="4" name="Text 1"/>
          <p:cNvSpPr/>
          <p:nvPr/>
        </p:nvSpPr>
        <p:spPr>
          <a:xfrm>
            <a:off x="7461171" y="867370"/>
            <a:ext cx="6780014" cy="544354"/>
          </a:xfrm>
          <a:prstGeom prst="rect">
            <a:avLst/>
          </a:prstGeom>
          <a:noFill/>
          <a:ln/>
        </p:spPr>
        <p:txBody>
          <a:bodyPr wrap="squar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Java Database Connectivity (JDBC) serves as the critical middleware layer, enabling seamless communication between our Java application and MySQL database. The MySQL Connector/J driver is integrated into project libraries to establish this essential connection.</a:t>
            </a:r>
            <a:endParaRPr lang="en-US" sz="850" dirty="0"/>
          </a:p>
        </p:txBody>
      </p:sp>
      <p:sp>
        <p:nvSpPr>
          <p:cNvPr id="5" name="Text 2"/>
          <p:cNvSpPr/>
          <p:nvPr/>
        </p:nvSpPr>
        <p:spPr>
          <a:xfrm>
            <a:off x="396835" y="7927896"/>
            <a:ext cx="113348" cy="141684"/>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Outfit Light" pitchFamily="34" charset="0"/>
                <a:ea typeface="Outfit Light" pitchFamily="34" charset="-122"/>
                <a:cs typeface="Outfit Light" pitchFamily="34" charset="-120"/>
              </a:rPr>
              <a:t>01</a:t>
            </a:r>
            <a:endParaRPr lang="en-US" sz="850" dirty="0"/>
          </a:p>
        </p:txBody>
      </p:sp>
      <p:sp>
        <p:nvSpPr>
          <p:cNvPr id="6" name="Shape 3"/>
          <p:cNvSpPr/>
          <p:nvPr/>
        </p:nvSpPr>
        <p:spPr>
          <a:xfrm>
            <a:off x="396835" y="8105299"/>
            <a:ext cx="6861691" cy="15240"/>
          </a:xfrm>
          <a:prstGeom prst="rect">
            <a:avLst/>
          </a:prstGeom>
          <a:solidFill>
            <a:srgbClr val="5E4CE6"/>
          </a:solidFill>
          <a:ln/>
        </p:spPr>
      </p:sp>
      <p:sp>
        <p:nvSpPr>
          <p:cNvPr id="7" name="Text 4"/>
          <p:cNvSpPr/>
          <p:nvPr/>
        </p:nvSpPr>
        <p:spPr>
          <a:xfrm>
            <a:off x="396835" y="8192453"/>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DriverManager</a:t>
            </a:r>
            <a:endParaRPr lang="en-US" sz="1100" dirty="0"/>
          </a:p>
        </p:txBody>
      </p:sp>
      <p:sp>
        <p:nvSpPr>
          <p:cNvPr id="8" name="Text 5"/>
          <p:cNvSpPr/>
          <p:nvPr/>
        </p:nvSpPr>
        <p:spPr>
          <a:xfrm>
            <a:off x="396835" y="8437602"/>
            <a:ext cx="6861691"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Establishes the initial database connection using connection strings with credentials and server details</a:t>
            </a:r>
            <a:endParaRPr lang="en-US" sz="850" dirty="0"/>
          </a:p>
        </p:txBody>
      </p:sp>
      <p:sp>
        <p:nvSpPr>
          <p:cNvPr id="9" name="Text 6"/>
          <p:cNvSpPr/>
          <p:nvPr/>
        </p:nvSpPr>
        <p:spPr>
          <a:xfrm>
            <a:off x="7371874" y="7927896"/>
            <a:ext cx="113348" cy="141684"/>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Outfit Light" pitchFamily="34" charset="0"/>
                <a:ea typeface="Outfit Light" pitchFamily="34" charset="-122"/>
                <a:cs typeface="Outfit Light" pitchFamily="34" charset="-120"/>
              </a:rPr>
              <a:t>02</a:t>
            </a:r>
            <a:endParaRPr lang="en-US" sz="850" dirty="0"/>
          </a:p>
        </p:txBody>
      </p:sp>
      <p:sp>
        <p:nvSpPr>
          <p:cNvPr id="10" name="Shape 7"/>
          <p:cNvSpPr/>
          <p:nvPr/>
        </p:nvSpPr>
        <p:spPr>
          <a:xfrm>
            <a:off x="7371874" y="8105299"/>
            <a:ext cx="6861691" cy="15240"/>
          </a:xfrm>
          <a:prstGeom prst="rect">
            <a:avLst/>
          </a:prstGeom>
          <a:solidFill>
            <a:srgbClr val="5E4CE6"/>
          </a:solidFill>
          <a:ln/>
        </p:spPr>
      </p:sp>
      <p:sp>
        <p:nvSpPr>
          <p:cNvPr id="11" name="Text 8"/>
          <p:cNvSpPr/>
          <p:nvPr/>
        </p:nvSpPr>
        <p:spPr>
          <a:xfrm>
            <a:off x="7371874" y="8192453"/>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Connection Object</a:t>
            </a:r>
            <a:endParaRPr lang="en-US" sz="1100" dirty="0"/>
          </a:p>
        </p:txBody>
      </p:sp>
      <p:sp>
        <p:nvSpPr>
          <p:cNvPr id="12" name="Text 9"/>
          <p:cNvSpPr/>
          <p:nvPr/>
        </p:nvSpPr>
        <p:spPr>
          <a:xfrm>
            <a:off x="7371874" y="8437602"/>
            <a:ext cx="6861691"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Manages the active database session, handling transactions and maintaining persistent connectivity</a:t>
            </a:r>
            <a:endParaRPr lang="en-US" sz="850" dirty="0"/>
          </a:p>
        </p:txBody>
      </p:sp>
      <p:sp>
        <p:nvSpPr>
          <p:cNvPr id="13" name="Text 10"/>
          <p:cNvSpPr/>
          <p:nvPr/>
        </p:nvSpPr>
        <p:spPr>
          <a:xfrm>
            <a:off x="396835" y="8817412"/>
            <a:ext cx="113348" cy="141684"/>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Outfit Light" pitchFamily="34" charset="0"/>
                <a:ea typeface="Outfit Light" pitchFamily="34" charset="-122"/>
                <a:cs typeface="Outfit Light" pitchFamily="34" charset="-120"/>
              </a:rPr>
              <a:t>03</a:t>
            </a:r>
            <a:endParaRPr lang="en-US" sz="850" dirty="0"/>
          </a:p>
        </p:txBody>
      </p:sp>
      <p:sp>
        <p:nvSpPr>
          <p:cNvPr id="14" name="Shape 11"/>
          <p:cNvSpPr/>
          <p:nvPr/>
        </p:nvSpPr>
        <p:spPr>
          <a:xfrm>
            <a:off x="396835" y="8994815"/>
            <a:ext cx="6861691" cy="15240"/>
          </a:xfrm>
          <a:prstGeom prst="rect">
            <a:avLst/>
          </a:prstGeom>
          <a:solidFill>
            <a:srgbClr val="5E4CE6"/>
          </a:solidFill>
          <a:ln/>
        </p:spPr>
      </p:sp>
      <p:sp>
        <p:nvSpPr>
          <p:cNvPr id="15" name="Text 12"/>
          <p:cNvSpPr/>
          <p:nvPr/>
        </p:nvSpPr>
        <p:spPr>
          <a:xfrm>
            <a:off x="396835" y="9081968"/>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PreparedStatement</a:t>
            </a:r>
            <a:endParaRPr lang="en-US" sz="1100" dirty="0"/>
          </a:p>
        </p:txBody>
      </p:sp>
      <p:sp>
        <p:nvSpPr>
          <p:cNvPr id="16" name="Text 13"/>
          <p:cNvSpPr/>
          <p:nvPr/>
        </p:nvSpPr>
        <p:spPr>
          <a:xfrm>
            <a:off x="396835" y="9327118"/>
            <a:ext cx="6861691"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Executes parameterized SQL queries safely, preventing SQL injection and improving performance</a:t>
            </a:r>
            <a:endParaRPr lang="en-US" sz="850" dirty="0"/>
          </a:p>
        </p:txBody>
      </p:sp>
      <p:sp>
        <p:nvSpPr>
          <p:cNvPr id="17" name="Text 14"/>
          <p:cNvSpPr/>
          <p:nvPr/>
        </p:nvSpPr>
        <p:spPr>
          <a:xfrm>
            <a:off x="7371874" y="8817412"/>
            <a:ext cx="113348" cy="141684"/>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Outfit Light" pitchFamily="34" charset="0"/>
                <a:ea typeface="Outfit Light" pitchFamily="34" charset="-122"/>
                <a:cs typeface="Outfit Light" pitchFamily="34" charset="-120"/>
              </a:rPr>
              <a:t>04</a:t>
            </a:r>
            <a:endParaRPr lang="en-US" sz="850" dirty="0"/>
          </a:p>
        </p:txBody>
      </p:sp>
      <p:sp>
        <p:nvSpPr>
          <p:cNvPr id="18" name="Shape 15"/>
          <p:cNvSpPr/>
          <p:nvPr/>
        </p:nvSpPr>
        <p:spPr>
          <a:xfrm>
            <a:off x="7371874" y="8994815"/>
            <a:ext cx="6861691" cy="15240"/>
          </a:xfrm>
          <a:prstGeom prst="rect">
            <a:avLst/>
          </a:prstGeom>
          <a:solidFill>
            <a:srgbClr val="5E4CE6"/>
          </a:solidFill>
          <a:ln/>
        </p:spPr>
      </p:sp>
      <p:sp>
        <p:nvSpPr>
          <p:cNvPr id="19" name="Text 16"/>
          <p:cNvSpPr/>
          <p:nvPr/>
        </p:nvSpPr>
        <p:spPr>
          <a:xfrm>
            <a:off x="7371874" y="9081968"/>
            <a:ext cx="1417558" cy="177165"/>
          </a:xfrm>
          <a:prstGeom prst="rect">
            <a:avLst/>
          </a:prstGeom>
          <a:noFill/>
          <a:ln/>
        </p:spPr>
        <p:txBody>
          <a:bodyPr wrap="none" lIns="0" tIns="0" rIns="0" bIns="0" rtlCol="0" anchor="t"/>
          <a:lstStyle/>
          <a:p>
            <a:pPr algn="l" indent="0" marL="0">
              <a:lnSpc>
                <a:spcPts val="1350"/>
              </a:lnSpc>
              <a:buNone/>
            </a:pPr>
            <a:r>
              <a:rPr lang="en-US" sz="1100" b="1" dirty="0">
                <a:solidFill>
                  <a:srgbClr val="2A2742"/>
                </a:solidFill>
                <a:latin typeface="Outfit Extra Bold" pitchFamily="34" charset="0"/>
                <a:ea typeface="Outfit Extra Bold" pitchFamily="34" charset="-122"/>
                <a:cs typeface="Outfit Extra Bold" pitchFamily="34" charset="-120"/>
              </a:rPr>
              <a:t>ResultSet Processing</a:t>
            </a:r>
            <a:endParaRPr lang="en-US" sz="1100" dirty="0"/>
          </a:p>
        </p:txBody>
      </p:sp>
      <p:sp>
        <p:nvSpPr>
          <p:cNvPr id="20" name="Text 17"/>
          <p:cNvSpPr/>
          <p:nvPr/>
        </p:nvSpPr>
        <p:spPr>
          <a:xfrm>
            <a:off x="7371874" y="9327118"/>
            <a:ext cx="6861691" cy="181451"/>
          </a:xfrm>
          <a:prstGeom prst="rect">
            <a:avLst/>
          </a:prstGeom>
          <a:noFill/>
          <a:ln/>
        </p:spPr>
        <p:txBody>
          <a:bodyPr wrap="none" lIns="0" tIns="0" rIns="0" bIns="0" rtlCol="0" anchor="t"/>
          <a:lstStyle/>
          <a:p>
            <a:pPr algn="l" indent="0" marL="0">
              <a:lnSpc>
                <a:spcPts val="1400"/>
              </a:lnSpc>
              <a:buNone/>
            </a:pPr>
            <a:r>
              <a:rPr lang="en-US" sz="850" dirty="0">
                <a:solidFill>
                  <a:srgbClr val="2A2742"/>
                </a:solidFill>
                <a:latin typeface="Arimo" pitchFamily="34" charset="0"/>
                <a:ea typeface="Arimo" pitchFamily="34" charset="-122"/>
                <a:cs typeface="Arimo" pitchFamily="34" charset="-120"/>
              </a:rPr>
              <a:t>Retrieves and processes query results, converting database rows into Java objects for application use</a:t>
            </a:r>
            <a:endParaRPr lang="en-US" sz="850" dirty="0"/>
          </a:p>
        </p:txBody>
      </p:sp>
      <p:sp>
        <p:nvSpPr>
          <p:cNvPr id="21" name="Shape 18"/>
          <p:cNvSpPr/>
          <p:nvPr/>
        </p:nvSpPr>
        <p:spPr>
          <a:xfrm>
            <a:off x="396835" y="9721096"/>
            <a:ext cx="13836729" cy="489466"/>
          </a:xfrm>
          <a:prstGeom prst="roundRect">
            <a:avLst>
              <a:gd name="adj" fmla="val 9732"/>
            </a:avLst>
          </a:prstGeom>
          <a:solidFill>
            <a:srgbClr val="C3BCF6"/>
          </a:solidFill>
          <a:ln/>
        </p:spPr>
      </p:sp>
      <p:pic>
        <p:nvPicPr>
          <p:cNvPr id="22" name="Image 1" descr="preencoded.png">    </p:cNvPr>
          <p:cNvPicPr>
            <a:picLocks noChangeAspect="1"/>
          </p:cNvPicPr>
          <p:nvPr/>
        </p:nvPicPr>
        <p:blipFill>
          <a:blip r:embed="rId2"/>
          <a:stretch>
            <a:fillRect/>
          </a:stretch>
        </p:blipFill>
        <p:spPr>
          <a:xfrm>
            <a:off x="510183" y="9885521"/>
            <a:ext cx="141684" cy="113348"/>
          </a:xfrm>
          <a:prstGeom prst="rect">
            <a:avLst/>
          </a:prstGeom>
        </p:spPr>
      </p:pic>
      <p:sp>
        <p:nvSpPr>
          <p:cNvPr id="23" name="Text 19"/>
          <p:cNvSpPr/>
          <p:nvPr/>
        </p:nvSpPr>
        <p:spPr>
          <a:xfrm>
            <a:off x="765215" y="9862780"/>
            <a:ext cx="13355002" cy="189071"/>
          </a:xfrm>
          <a:prstGeom prst="rect">
            <a:avLst/>
          </a:prstGeom>
          <a:noFill/>
          <a:ln/>
        </p:spPr>
        <p:txBody>
          <a:bodyPr wrap="none" lIns="0" tIns="0" rIns="0" bIns="0" rtlCol="0" anchor="t"/>
          <a:lstStyle/>
          <a:p>
            <a:pPr algn="l" indent="0" marL="0">
              <a:lnSpc>
                <a:spcPts val="1400"/>
              </a:lnSpc>
              <a:buNone/>
            </a:pPr>
            <a:r>
              <a:rPr lang="en-US" sz="850" b="1" dirty="0">
                <a:solidFill>
                  <a:srgbClr val="000000"/>
                </a:solidFill>
                <a:latin typeface="Arimo" pitchFamily="34" charset="0"/>
                <a:ea typeface="Arimo" pitchFamily="34" charset="-122"/>
                <a:cs typeface="Arimo" pitchFamily="34" charset="-120"/>
              </a:rPr>
              <a:t>CRUD Operations:</a:t>
            </a:r>
            <a:pPr algn="l" indent="0" marL="0">
              <a:lnSpc>
                <a:spcPts val="1400"/>
              </a:lnSpc>
              <a:buNone/>
            </a:pPr>
            <a:r>
              <a:rPr lang="en-US" sz="850" dirty="0">
                <a:solidFill>
                  <a:srgbClr val="000000"/>
                </a:solidFill>
                <a:latin typeface="Arimo" pitchFamily="34" charset="0"/>
                <a:ea typeface="Arimo" pitchFamily="34" charset="-122"/>
                <a:cs typeface="Arimo" pitchFamily="34" charset="-120"/>
              </a:rPr>
              <a:t> JDBC enables comprehensive Create, Read, Update, and Delete operations. Example: </a:t>
            </a:r>
            <a:pPr algn="l" indent="0" marL="0">
              <a:lnSpc>
                <a:spcPts val="1400"/>
              </a:lnSpc>
              <a:buNone/>
            </a:pPr>
            <a:r>
              <a:rPr lang="en-US" sz="850" dirty="0">
                <a:solidFill>
                  <a:srgbClr val="000000"/>
                </a:solidFill>
                <a:highlight>
                  <a:srgbClr val="EDEDED"/>
                </a:highlight>
                <a:latin typeface="Consolas" pitchFamily="34" charset="0"/>
                <a:ea typeface="Consolas" pitchFamily="34" charset="-122"/>
                <a:cs typeface="Consolas" pitchFamily="34" charset="-120"/>
              </a:rPr>
              <a:t>SELECT * FROM students WHERE class_id = ?</a:t>
            </a:r>
            <a:pPr algn="l" indent="0" marL="0">
              <a:lnSpc>
                <a:spcPts val="1400"/>
              </a:lnSpc>
              <a:buNone/>
            </a:pPr>
            <a:r>
              <a:rPr lang="en-US" sz="850" dirty="0">
                <a:solidFill>
                  <a:srgbClr val="000000"/>
                </a:solidFill>
                <a:latin typeface="Arimo" pitchFamily="34" charset="0"/>
                <a:ea typeface="Arimo" pitchFamily="34" charset="-122"/>
                <a:cs typeface="Arimo" pitchFamily="34" charset="-120"/>
              </a:rPr>
              <a:t> fetches student lists to populate UI tables dynamically.</a:t>
            </a:r>
            <a:endParaRPr lang="en-US" sz="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283970"/>
            <a:ext cx="9809440" cy="566976"/>
          </a:xfrm>
          <a:prstGeom prst="rect">
            <a:avLst/>
          </a:prstGeom>
          <a:noFill/>
          <a:ln/>
        </p:spPr>
        <p:txBody>
          <a:bodyPr wrap="none" lIns="0" tIns="0" rIns="0" bIns="0" rtlCol="0" anchor="t"/>
          <a:lstStyle/>
          <a:p>
            <a:pPr algn="l" indent="0" marL="0">
              <a:lnSpc>
                <a:spcPts val="4450"/>
              </a:lnSpc>
              <a:buNone/>
            </a:pPr>
            <a:r>
              <a:rPr lang="en-US" sz="3550" b="1" dirty="0">
                <a:solidFill>
                  <a:srgbClr val="231971"/>
                </a:solidFill>
                <a:latin typeface="Outfit Extra Bold" pitchFamily="34" charset="0"/>
                <a:ea typeface="Outfit Extra Bold" pitchFamily="34" charset="-122"/>
                <a:cs typeface="Outfit Extra Bold" pitchFamily="34" charset="-120"/>
              </a:rPr>
              <a:t>Java Swing UI: Interactive Desktop Experience</a:t>
            </a:r>
            <a:endParaRPr lang="en-US" sz="3550" dirty="0"/>
          </a:p>
        </p:txBody>
      </p:sp>
      <p:sp>
        <p:nvSpPr>
          <p:cNvPr id="3" name="Text 1"/>
          <p:cNvSpPr/>
          <p:nvPr/>
        </p:nvSpPr>
        <p:spPr>
          <a:xfrm>
            <a:off x="793790" y="2304574"/>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The user interface layer leverages Java Swing components to deliver a professional, user-friendly desktop application. JFrame-based forms are designed with intuitive layouts, providing complete access to all system features through visual interaction.</a:t>
            </a:r>
            <a:endParaRPr lang="en-US" sz="1750" dirty="0"/>
          </a:p>
        </p:txBody>
      </p:sp>
      <p:sp>
        <p:nvSpPr>
          <p:cNvPr id="4" name="Text 2"/>
          <p:cNvSpPr/>
          <p:nvPr/>
        </p:nvSpPr>
        <p:spPr>
          <a:xfrm>
            <a:off x="793790" y="351234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Dynamic Data Tables</a:t>
            </a:r>
            <a:endParaRPr lang="en-US" sz="2200" dirty="0"/>
          </a:p>
        </p:txBody>
      </p:sp>
      <p:sp>
        <p:nvSpPr>
          <p:cNvPr id="5" name="Text 3"/>
          <p:cNvSpPr/>
          <p:nvPr/>
        </p:nvSpPr>
        <p:spPr>
          <a:xfrm>
            <a:off x="793790" y="4002762"/>
            <a:ext cx="4158615" cy="1451610"/>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JTable components display comprehensive lists of students, teachers, attendance records, and enrollment data with sortable columns</a:t>
            </a:r>
            <a:endParaRPr lang="en-US" sz="1750" dirty="0"/>
          </a:p>
        </p:txBody>
      </p:sp>
      <p:sp>
        <p:nvSpPr>
          <p:cNvPr id="6" name="Text 4"/>
          <p:cNvSpPr/>
          <p:nvPr/>
        </p:nvSpPr>
        <p:spPr>
          <a:xfrm>
            <a:off x="5235893" y="351234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Input Forms</a:t>
            </a:r>
            <a:endParaRPr lang="en-US" sz="2200" dirty="0"/>
          </a:p>
        </p:txBody>
      </p:sp>
      <p:sp>
        <p:nvSpPr>
          <p:cNvPr id="7" name="Text 5"/>
          <p:cNvSpPr/>
          <p:nvPr/>
        </p:nvSpPr>
        <p:spPr>
          <a:xfrm>
            <a:off x="5235893" y="4002762"/>
            <a:ext cx="4158615" cy="1451610"/>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Structured forms with text fields, dropdowns, and date pickers for adding and updating student, teacher, and class information</a:t>
            </a:r>
            <a:endParaRPr lang="en-US" sz="1750" dirty="0"/>
          </a:p>
        </p:txBody>
      </p:sp>
      <p:sp>
        <p:nvSpPr>
          <p:cNvPr id="8" name="Text 6"/>
          <p:cNvSpPr/>
          <p:nvPr/>
        </p:nvSpPr>
        <p:spPr>
          <a:xfrm>
            <a:off x="9677995" y="351234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Action Buttons</a:t>
            </a:r>
            <a:endParaRPr lang="en-US" sz="2200" dirty="0"/>
          </a:p>
        </p:txBody>
      </p:sp>
      <p:sp>
        <p:nvSpPr>
          <p:cNvPr id="9" name="Text 7"/>
          <p:cNvSpPr/>
          <p:nvPr/>
        </p:nvSpPr>
        <p:spPr>
          <a:xfrm>
            <a:off x="9677995" y="4002762"/>
            <a:ext cx="4158615" cy="1451610"/>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Clearly labeled buttons trigger database operations through JDBC calls: Add New, Update, Delete, Search, and Generate Reports</a:t>
            </a:r>
            <a:endParaRPr lang="en-US" sz="1750" dirty="0"/>
          </a:p>
        </p:txBody>
      </p:sp>
      <p:sp>
        <p:nvSpPr>
          <p:cNvPr id="10" name="Text 8"/>
          <p:cNvSpPr/>
          <p:nvPr/>
        </p:nvSpPr>
        <p:spPr>
          <a:xfrm>
            <a:off x="1133951" y="5964674"/>
            <a:ext cx="12702659" cy="725805"/>
          </a:xfrm>
          <a:prstGeom prst="rect">
            <a:avLst/>
          </a:prstGeom>
          <a:noFill/>
          <a:ln/>
        </p:spPr>
        <p:txBody>
          <a:bodyPr wrap="square" lIns="0" tIns="0" rIns="0" bIns="0" rtlCol="0" anchor="t"/>
          <a:lstStyle/>
          <a:p>
            <a:pPr algn="l" indent="0" marL="0">
              <a:lnSpc>
                <a:spcPts val="2850"/>
              </a:lnSpc>
              <a:buNone/>
            </a:pPr>
            <a:r>
              <a:rPr lang="en-US" sz="1750" dirty="0">
                <a:solidFill>
                  <a:srgbClr val="2A2742"/>
                </a:solidFill>
                <a:latin typeface="Arimo" pitchFamily="34" charset="0"/>
                <a:ea typeface="Arimo" pitchFamily="34" charset="-122"/>
                <a:cs typeface="Arimo" pitchFamily="34" charset="-120"/>
              </a:rPr>
              <a:t>The complete system integrates all components—POJOs model the data, MySQL stores it reliably, JDBC connects everything seamlessly, and Swing provides the visual gateway for users to interact with educational data efficiently.</a:t>
            </a:r>
            <a:endParaRPr lang="en-US" sz="1750" dirty="0"/>
          </a:p>
        </p:txBody>
      </p:sp>
      <p:sp>
        <p:nvSpPr>
          <p:cNvPr id="11" name="Shape 9"/>
          <p:cNvSpPr/>
          <p:nvPr/>
        </p:nvSpPr>
        <p:spPr>
          <a:xfrm>
            <a:off x="793790" y="5709523"/>
            <a:ext cx="30480" cy="1236107"/>
          </a:xfrm>
          <a:prstGeom prst="rect">
            <a:avLst/>
          </a:prstGeom>
          <a:solidFill>
            <a:srgbClr val="5E4CE6"/>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5</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Slide 1</vt:lpstr>
      <vt:lpstr>Slide 2</vt:lpstr>
      <vt:lpstr>Slide 3</vt:lpstr>
      <vt:lpstr>Slide 4</vt:lpstr>
      <vt:lpstr>Slide 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2025-10-14T02:38:25Z</dcterms:created>
  <dcterms:modified xsi:type="dcterms:W3CDTF">2025-10-14T02:38:25Z</dcterms:modified>
</cp:coreProperties>
</file>